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0" r:id="rId3"/>
    <p:sldId id="286" r:id="rId4"/>
    <p:sldId id="28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008000"/>
    <a:srgbClr val="FF0000"/>
    <a:srgbClr val="800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142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11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>
                <a:solidFill>
                  <a:schemeClr val="hlink"/>
                </a:solidFill>
              </a:rPr>
              <a:t>octubre</a:t>
            </a:r>
            <a:r>
              <a:rPr lang="en-US" altLang="en-US" sz="3600" dirty="0">
                <a:solidFill>
                  <a:schemeClr val="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8991600" cy="4876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11: </a:t>
            </a:r>
            <a:r>
              <a:rPr lang="es-ES_tradnl" altLang="en-US" dirty="0"/>
              <a:t>En la clase,</a:t>
            </a:r>
            <a:r>
              <a:rPr lang="es-ES_tradnl" altLang="en-US" dirty="0">
                <a:solidFill>
                  <a:srgbClr val="FF0000"/>
                </a:solidFill>
              </a:rPr>
              <a:t> </a:t>
            </a:r>
            <a:r>
              <a:rPr lang="es-ES_tradnl" altLang="en-US" dirty="0"/>
              <a:t>¿Quién es </a:t>
            </a:r>
            <a:r>
              <a:rPr lang="es-ES_tradnl" altLang="en-US" dirty="0" smtClean="0"/>
              <a:t>estudioso/a?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practice</a:t>
            </a:r>
            <a:r>
              <a:rPr lang="es-ES_tradnl" altLang="en-US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adjectives</a:t>
            </a:r>
            <a:endParaRPr lang="es-ES_tradnl" altLang="en-US" i="1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dirty="0"/>
              <a:t>In 4 </a:t>
            </a:r>
            <a:r>
              <a:rPr lang="es-ES_tradnl" altLang="en-US" dirty="0" err="1"/>
              <a:t>sentences</a:t>
            </a:r>
            <a:r>
              <a:rPr lang="es-ES_tradnl" altLang="en-US" dirty="0"/>
              <a:t>, describe </a:t>
            </a:r>
            <a:r>
              <a:rPr lang="es-ES_tradnl" altLang="en-US" dirty="0" err="1"/>
              <a:t>one</a:t>
            </a:r>
            <a:r>
              <a:rPr lang="es-ES_tradnl" altLang="en-US" dirty="0"/>
              <a:t> of </a:t>
            </a:r>
            <a:r>
              <a:rPr lang="es-ES_tradnl" altLang="en-US" dirty="0" err="1"/>
              <a:t>your</a:t>
            </a:r>
            <a:r>
              <a:rPr lang="es-ES_tradnl" altLang="en-US" dirty="0"/>
              <a:t> </a:t>
            </a:r>
            <a:r>
              <a:rPr lang="es-ES_tradnl" altLang="en-US" dirty="0" err="1"/>
              <a:t>friends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:</a:t>
            </a:r>
          </a:p>
          <a:p>
            <a:pPr>
              <a:buFontTx/>
              <a:buNone/>
            </a:pPr>
            <a:r>
              <a:rPr lang="es-ES_tradnl" altLang="en-US" i="1" dirty="0"/>
              <a:t>		</a:t>
            </a:r>
            <a:r>
              <a:rPr lang="es-ES_tradnl" altLang="en-US" b="1" i="1" dirty="0">
                <a:solidFill>
                  <a:srgbClr val="0000FF"/>
                </a:solidFill>
              </a:rPr>
              <a:t>Mi amiga es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simpática. Es morena y baja. </a:t>
            </a:r>
            <a:r>
              <a:rPr lang="es-ES_tradnl" altLang="en-US" b="1" i="1" dirty="0" err="1" smtClean="0">
                <a:solidFill>
                  <a:srgbClr val="0000FF"/>
                </a:solidFill>
              </a:rPr>
              <a:t>Lisjane</a:t>
            </a:r>
            <a:r>
              <a:rPr lang="es-ES_tradnl" altLang="en-US" b="1" i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i="1" dirty="0">
                <a:solidFill>
                  <a:srgbClr val="0000FF"/>
                </a:solidFill>
              </a:rPr>
              <a:t>es bonita y cómica.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Match the opposites or Antonyms.</a:t>
            </a: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1.				  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2.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3.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4.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5. 		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5341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800080"/>
                </a:solidFill>
                <a:latin typeface="Bernard MT Condensed" panose="02050806060905020404" pitchFamily="18" charset="0"/>
              </a:rPr>
              <a:t>guapo</a:t>
            </a:r>
            <a:endParaRPr lang="en-US" sz="2800" b="1" dirty="0">
              <a:solidFill>
                <a:srgbClr val="800080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52367">
            <a:off x="2235501" y="1430485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simpático</a:t>
            </a:r>
            <a:endParaRPr lang="en-US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137658">
            <a:off x="4572000" y="119105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antipático</a:t>
            </a:r>
            <a:endParaRPr lang="en-US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733313">
            <a:off x="1676400" y="2133784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malo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146930">
            <a:off x="2998910" y="2569299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00FF"/>
                </a:solidFill>
                <a:latin typeface="+mj-lt"/>
              </a:rPr>
              <a:t>cómico</a:t>
            </a:r>
            <a:endParaRPr lang="en-US" sz="2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 rot="836930">
            <a:off x="4723202" y="2394731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8000"/>
                </a:solidFill>
                <a:latin typeface="+mj-lt"/>
              </a:rPr>
              <a:t>bajo</a:t>
            </a:r>
            <a:endParaRPr lang="en-US" sz="2800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7220" y="2006025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Forte" panose="03060902040502070203" pitchFamily="66" charset="0"/>
              </a:rPr>
              <a:t>alto</a:t>
            </a:r>
            <a:endParaRPr lang="en-US" sz="3200" b="1" dirty="0">
              <a:solidFill>
                <a:srgbClr val="FF0000"/>
              </a:solidFill>
              <a:latin typeface="Forte" panose="03060902040502070203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450372">
            <a:off x="1219200" y="3098347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5050"/>
                </a:solidFill>
                <a:latin typeface="Book Antiqua" panose="02040602050305030304" pitchFamily="18" charset="0"/>
              </a:rPr>
              <a:t>bueno</a:t>
            </a:r>
            <a:endParaRPr lang="en-US" sz="2800" b="1" dirty="0">
              <a:solidFill>
                <a:srgbClr val="FF505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3225225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feo</a:t>
            </a:r>
            <a:endParaRPr lang="en-US" sz="3200" b="1" dirty="0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703280">
            <a:off x="5829300" y="288662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serio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2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 algn="r"/>
            <a:r>
              <a:rPr lang="en-US" sz="3600" dirty="0" err="1" smtClean="0">
                <a:solidFill>
                  <a:srgbClr val="FF0000"/>
                </a:solidFill>
              </a:rPr>
              <a:t>Nacionalidades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8305800" cy="5410200"/>
          </a:xfrm>
        </p:spPr>
        <p:txBody>
          <a:bodyPr/>
          <a:lstStyle/>
          <a:p>
            <a:r>
              <a:rPr lang="es-ES_tradnl" sz="2400" dirty="0" smtClean="0"/>
              <a:t>Estados Unidos- </a:t>
            </a:r>
            <a:r>
              <a:rPr lang="es-ES_tradnl" sz="2400" dirty="0" err="1" smtClean="0">
                <a:solidFill>
                  <a:srgbClr val="00B050"/>
                </a:solidFill>
              </a:rPr>
              <a:t>United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States</a:t>
            </a:r>
            <a:endParaRPr lang="es-ES_tradnl" sz="2400" dirty="0" smtClean="0"/>
          </a:p>
          <a:p>
            <a:r>
              <a:rPr lang="es-ES_tradnl" sz="2400" dirty="0"/>
              <a:t>e</a:t>
            </a:r>
            <a:r>
              <a:rPr lang="es-ES_tradnl" sz="2400" dirty="0" smtClean="0"/>
              <a:t>stadounidense   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Person</a:t>
            </a:r>
            <a:r>
              <a:rPr lang="es-ES_tradnl" sz="2400" b="1" dirty="0" smtClean="0">
                <a:solidFill>
                  <a:srgbClr val="00B050"/>
                </a:solidFill>
              </a:rPr>
              <a:t> of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the</a:t>
            </a:r>
            <a:r>
              <a:rPr lang="es-ES_tradnl" sz="2400" b="1" dirty="0" smtClean="0">
                <a:solidFill>
                  <a:srgbClr val="00B050"/>
                </a:solidFill>
              </a:rPr>
              <a:t> UNITED STATES</a:t>
            </a:r>
            <a:r>
              <a:rPr lang="es-ES_tradnl" sz="2400" dirty="0" smtClean="0"/>
              <a:t> </a:t>
            </a:r>
          </a:p>
          <a:p>
            <a:r>
              <a:rPr lang="es-ES_tradnl" sz="2400" dirty="0" smtClean="0"/>
              <a:t>peruano/a </a:t>
            </a:r>
            <a:r>
              <a:rPr lang="es-ES_tradnl" sz="2400" dirty="0" err="1">
                <a:solidFill>
                  <a:srgbClr val="00B050"/>
                </a:solidFill>
              </a:rPr>
              <a:t>P</a:t>
            </a:r>
            <a:r>
              <a:rPr lang="es-ES_tradnl" sz="2400" dirty="0" err="1" smtClean="0">
                <a:solidFill>
                  <a:srgbClr val="00B050"/>
                </a:solidFill>
              </a:rPr>
              <a:t>eruvian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colombiano/a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C</a:t>
            </a:r>
            <a:r>
              <a:rPr lang="es-ES_tradnl" sz="2400" dirty="0" err="1" smtClean="0">
                <a:solidFill>
                  <a:srgbClr val="00B050"/>
                </a:solidFill>
              </a:rPr>
              <a:t>olombian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argentino/a </a:t>
            </a:r>
            <a:r>
              <a:rPr lang="es-ES_tradnl" sz="2400" dirty="0" smtClean="0">
                <a:solidFill>
                  <a:srgbClr val="00B050"/>
                </a:solidFill>
              </a:rPr>
              <a:t>Argentinian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dominicano/a</a:t>
            </a:r>
            <a:r>
              <a:rPr lang="es-ES_tradnl" sz="2400" dirty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Dominican</a:t>
            </a:r>
            <a:r>
              <a:rPr lang="es-ES_tradnl" sz="2400" dirty="0">
                <a:solidFill>
                  <a:schemeClr val="accent4"/>
                </a:solidFill>
              </a:rPr>
              <a:t> </a:t>
            </a:r>
          </a:p>
          <a:p>
            <a:r>
              <a:rPr lang="es-ES_tradnl" sz="2400" dirty="0">
                <a:solidFill>
                  <a:schemeClr val="accent4"/>
                </a:solidFill>
              </a:rPr>
              <a:t>puertorriqueño/a </a:t>
            </a:r>
            <a:r>
              <a:rPr lang="es-ES_tradnl" sz="2400" dirty="0">
                <a:solidFill>
                  <a:srgbClr val="00B050"/>
                </a:solidFill>
              </a:rPr>
              <a:t>Puerto </a:t>
            </a:r>
            <a:r>
              <a:rPr lang="es-ES_tradnl" sz="2400" dirty="0" err="1">
                <a:solidFill>
                  <a:srgbClr val="00B050"/>
                </a:solidFill>
              </a:rPr>
              <a:t>Rican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cubano/a </a:t>
            </a:r>
            <a:r>
              <a:rPr lang="es-ES_tradnl" sz="2400" dirty="0">
                <a:solidFill>
                  <a:srgbClr val="00B050"/>
                </a:solidFill>
              </a:rPr>
              <a:t>Cuban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mexicano/a </a:t>
            </a:r>
            <a:r>
              <a:rPr lang="es-ES_tradnl" sz="2400" dirty="0" err="1">
                <a:solidFill>
                  <a:srgbClr val="00B050"/>
                </a:solidFill>
              </a:rPr>
              <a:t>Mexican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guatemalteco/a </a:t>
            </a:r>
            <a:r>
              <a:rPr lang="es-ES_tradnl" sz="2400" dirty="0" err="1">
                <a:solidFill>
                  <a:srgbClr val="00B050"/>
                </a:solidFill>
              </a:rPr>
              <a:t>Guatemalan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español/a</a:t>
            </a:r>
            <a:r>
              <a:rPr lang="es-ES_tradnl" sz="2400" dirty="0"/>
              <a:t>	</a:t>
            </a:r>
            <a:r>
              <a:rPr lang="es-ES_tradnl" sz="2400" dirty="0" err="1">
                <a:solidFill>
                  <a:srgbClr val="00B050"/>
                </a:solidFill>
              </a:rPr>
              <a:t>Spaniard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italiano/a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Italian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err="1" smtClean="0">
                <a:solidFill>
                  <a:schemeClr val="accent4"/>
                </a:solidFill>
              </a:rPr>
              <a:t>banglades</a:t>
            </a:r>
            <a:r>
              <a:rPr lang="es-ES_tradnl" sz="2400" dirty="0" smtClean="0">
                <a:solidFill>
                  <a:schemeClr val="accent4"/>
                </a:solidFill>
              </a:rPr>
              <a:t> </a:t>
            </a:r>
            <a:r>
              <a:rPr lang="es-ES_tradnl" sz="2400" dirty="0" err="1" smtClean="0">
                <a:solidFill>
                  <a:srgbClr val="009900"/>
                </a:solidFill>
              </a:rPr>
              <a:t>Benga</a:t>
            </a:r>
            <a:r>
              <a:rPr lang="es-ES_tradnl" sz="2400" dirty="0" err="1" smtClean="0">
                <a:solidFill>
                  <a:srgbClr val="009900"/>
                </a:solidFill>
              </a:rPr>
              <a:t>li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chino/a </a:t>
            </a:r>
            <a:r>
              <a:rPr lang="es-ES_tradnl" sz="2400" dirty="0" err="1" smtClean="0">
                <a:solidFill>
                  <a:srgbClr val="00B050"/>
                </a:solidFill>
              </a:rPr>
              <a:t>Chinese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tibetano/a </a:t>
            </a:r>
            <a:r>
              <a:rPr lang="es-ES_tradnl" sz="2400" dirty="0" err="1" smtClean="0">
                <a:solidFill>
                  <a:srgbClr val="00B050"/>
                </a:solidFill>
              </a:rPr>
              <a:t>Tibetan</a:t>
            </a:r>
            <a:endParaRPr lang="es-ES_tradnl" sz="2400" dirty="0" smtClean="0">
              <a:solidFill>
                <a:schemeClr val="accent4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24400" y="1295400"/>
            <a:ext cx="480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400" kern="0" dirty="0" smtClean="0">
                <a:solidFill>
                  <a:schemeClr val="accent4"/>
                </a:solidFill>
              </a:rPr>
              <a:t>nepalés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Nepalese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brasileño/a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Brazilian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griego/a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Greek</a:t>
            </a:r>
            <a:endParaRPr lang="es-ES_tradnl" sz="2400" kern="0" dirty="0" smtClean="0">
              <a:solidFill>
                <a:schemeClr val="accent4"/>
              </a:solidFill>
            </a:endParaRPr>
          </a:p>
          <a:p>
            <a:r>
              <a:rPr lang="es-ES_tradnl" sz="2400" kern="0" dirty="0" smtClean="0"/>
              <a:t>boliviano/a</a:t>
            </a:r>
            <a:r>
              <a:rPr lang="es-ES_tradnl" sz="2400" kern="0" dirty="0" smtClean="0"/>
              <a:t>	</a:t>
            </a:r>
            <a:r>
              <a:rPr lang="es-ES_tradnl" sz="2400" kern="0" dirty="0"/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Bolivian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salvadoreño/a</a:t>
            </a:r>
            <a:r>
              <a:rPr lang="es-ES_tradnl" sz="2400" kern="0" dirty="0" smtClean="0">
                <a:solidFill>
                  <a:srgbClr val="00B050"/>
                </a:solidFill>
              </a:rPr>
              <a:t> 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Salvadorean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australiano/a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Australian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jamaiquino/a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Jamaican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hondureño/a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Hondurian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err="1">
                <a:solidFill>
                  <a:schemeClr val="accent4"/>
                </a:solidFill>
              </a:rPr>
              <a:t>i</a:t>
            </a:r>
            <a:r>
              <a:rPr lang="es-ES_tradnl" sz="2400" kern="0" dirty="0" err="1" smtClean="0">
                <a:solidFill>
                  <a:schemeClr val="accent4"/>
                </a:solidFill>
              </a:rPr>
              <a:t>rlandes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Irish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filipino/a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Phillipino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Ingles/a</a:t>
            </a:r>
            <a:r>
              <a:rPr lang="es-ES_tradnl" sz="2400" kern="0" dirty="0" smtClean="0">
                <a:solidFill>
                  <a:srgbClr val="00B050"/>
                </a:solidFill>
              </a:rPr>
              <a:t> English</a:t>
            </a:r>
          </a:p>
          <a:p>
            <a:r>
              <a:rPr lang="es-ES_tradnl" sz="2400" kern="0" dirty="0" smtClean="0">
                <a:solidFill>
                  <a:schemeClr val="accent4"/>
                </a:solidFill>
              </a:rPr>
              <a:t>chileno/a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Chilean</a:t>
            </a:r>
            <a:endParaRPr lang="es-ES_tradnl" sz="2400" kern="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1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4525963"/>
          </a:xfrm>
        </p:spPr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/>
              <a:t>COPIA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24 (1-5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¿</a:t>
            </a:r>
            <a:r>
              <a:rPr lang="en-US" u="sng" dirty="0" err="1"/>
              <a:t>Cómo</a:t>
            </a:r>
            <a:r>
              <a:rPr lang="en-US" u="sng" dirty="0"/>
              <a:t> es </a:t>
            </a:r>
            <a:r>
              <a:rPr lang="en-US" u="sng" dirty="0" err="1"/>
              <a:t>él</a:t>
            </a:r>
            <a:r>
              <a:rPr lang="en-US" u="sng" dirty="0"/>
              <a:t>? / ¿</a:t>
            </a:r>
            <a:r>
              <a:rPr lang="en-US" u="sng" dirty="0" err="1"/>
              <a:t>Cómo</a:t>
            </a:r>
            <a:r>
              <a:rPr lang="en-US" u="sng" dirty="0"/>
              <a:t> es </a:t>
            </a:r>
            <a:r>
              <a:rPr lang="en-US" u="sng" dirty="0" err="1"/>
              <a:t>ella</a:t>
            </a:r>
            <a:r>
              <a:rPr lang="en-US" u="sng" dirty="0"/>
              <a:t>?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Examen</a:t>
            </a:r>
            <a:r>
              <a:rPr lang="en-US" u="sng" dirty="0" smtClean="0"/>
              <a:t>: </a:t>
            </a:r>
            <a:r>
              <a:rPr lang="en-US" u="sng" dirty="0" err="1" smtClean="0"/>
              <a:t>Preliminario</a:t>
            </a:r>
            <a:r>
              <a:rPr lang="en-US" dirty="0" smtClean="0"/>
              <a:t> BY NEXT WEDNESDAY!!</a:t>
            </a:r>
          </a:p>
          <a:p>
            <a:r>
              <a:rPr lang="en-US" dirty="0" smtClean="0"/>
              <a:t>SIGN</a:t>
            </a:r>
            <a:r>
              <a:rPr lang="en-US" dirty="0" smtClean="0"/>
              <a:t> </a:t>
            </a:r>
            <a:r>
              <a:rPr lang="en-US" u="sng" dirty="0" smtClean="0"/>
              <a:t>Rubric</a:t>
            </a:r>
            <a:r>
              <a:rPr lang="en-US" dirty="0" smtClean="0"/>
              <a:t> BY THURSDAY!!</a:t>
            </a:r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/>
              <a:t>the vocabulary words on p. 22-23 of the TEXTBOOK.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11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3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12558</TotalTime>
  <Words>150</Words>
  <Application>Microsoft Office PowerPoint</Application>
  <PresentationFormat>On-screen Show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  Clase 601 La fecha es el 11 de octubre del 2016</vt:lpstr>
      <vt:lpstr>Practica</vt:lpstr>
      <vt:lpstr>Nacionalidades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61</cp:revision>
  <cp:lastPrinted>2016-10-11T14:06:30Z</cp:lastPrinted>
  <dcterms:created xsi:type="dcterms:W3CDTF">2011-10-27T02:29:36Z</dcterms:created>
  <dcterms:modified xsi:type="dcterms:W3CDTF">2016-10-11T21:09:07Z</dcterms:modified>
</cp:coreProperties>
</file>